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7" r:id="rId10"/>
    <p:sldId id="269" r:id="rId11"/>
    <p:sldId id="271" r:id="rId12"/>
    <p:sldId id="272" r:id="rId13"/>
    <p:sldId id="273" r:id="rId14"/>
    <p:sldId id="275" r:id="rId15"/>
    <p:sldId id="277" r:id="rId16"/>
    <p:sldId id="278" r:id="rId17"/>
    <p:sldId id="279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60A3546-F26F-4D13-AF59-34C94F68EE29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6343A6B-841A-4630-9B4E-E6A44BB168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e-economics.org/" TargetMode="External"/><Relationship Id="rId2" Type="http://schemas.openxmlformats.org/officeDocument/2006/relationships/hyperlink" Target="http://www.wine-economics.org/workingpapers/AAWE_WP0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ytimes.com/1990/03/04/us/wine-equation-puts-some-noses-out-of-joint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200 Data Mining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Linear Regression – Predicting Quality of Wine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0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Prediction -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The equation for this </a:t>
            </a:r>
            <a:r>
              <a:rPr lang="en-US" sz="4400" dirty="0" smtClean="0"/>
              <a:t>line:</a:t>
            </a:r>
          </a:p>
          <a:p>
            <a:r>
              <a:rPr lang="en-US" sz="4400" dirty="0" smtClean="0"/>
              <a:t> y = 7.07</a:t>
            </a:r>
          </a:p>
          <a:p>
            <a:r>
              <a:rPr lang="en-US" sz="4400" dirty="0" smtClean="0"/>
              <a:t>This </a:t>
            </a:r>
            <a:r>
              <a:rPr lang="en-US" sz="4400" dirty="0"/>
              <a:t>linear regression model would predict 7.07 </a:t>
            </a:r>
            <a:r>
              <a:rPr lang="en-US" sz="4400" dirty="0" smtClean="0"/>
              <a:t>regardless of </a:t>
            </a:r>
            <a:r>
              <a:rPr lang="en-US" sz="4400" dirty="0"/>
              <a:t>the temperature.</a:t>
            </a:r>
          </a:p>
        </p:txBody>
      </p:sp>
    </p:spTree>
    <p:extLst>
      <p:ext uri="{BB962C8B-B14F-4D97-AF65-F5344CB8AC3E}">
        <p14:creationId xmlns:p14="http://schemas.microsoft.com/office/powerpoint/2010/main" val="3417932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sz="3600" dirty="0"/>
              <a:t>0.5*Only(AGST)-1.25</a:t>
            </a:r>
          </a:p>
          <a:p>
            <a:r>
              <a:rPr lang="en-US" sz="4000" dirty="0" smtClean="0"/>
              <a:t>This </a:t>
            </a:r>
            <a:r>
              <a:rPr lang="en-US" sz="4000" dirty="0"/>
              <a:t>linear regression model would predict a higher </a:t>
            </a:r>
            <a:r>
              <a:rPr lang="en-US" sz="4000" dirty="0" smtClean="0"/>
              <a:t>price when </a:t>
            </a:r>
            <a:r>
              <a:rPr lang="en-US" sz="4000" dirty="0"/>
              <a:t>the temperature is higher.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17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Y = A*X + B – the model</a:t>
            </a:r>
          </a:p>
          <a:p>
            <a:r>
              <a:rPr lang="en-US" sz="3200" dirty="0" smtClean="0"/>
              <a:t>X – independent variable (in our case AGST)</a:t>
            </a:r>
          </a:p>
          <a:p>
            <a:r>
              <a:rPr lang="en-US" sz="3200" dirty="0" smtClean="0"/>
              <a:t>Y- dependent variable (in our case Price)</a:t>
            </a:r>
          </a:p>
          <a:p>
            <a:r>
              <a:rPr lang="en-US" sz="3200" dirty="0" smtClean="0"/>
              <a:t>Using this equation we will calculate PREDICTION values</a:t>
            </a:r>
          </a:p>
          <a:p>
            <a:r>
              <a:rPr lang="en-US" sz="3200" dirty="0" smtClean="0"/>
              <a:t>Model makes Errors</a:t>
            </a:r>
          </a:p>
          <a:p>
            <a:r>
              <a:rPr lang="en-US" sz="3200" dirty="0" smtClean="0"/>
              <a:t>Y=A*X+B+E</a:t>
            </a:r>
          </a:p>
          <a:p>
            <a:r>
              <a:rPr lang="en-US" sz="3200" dirty="0"/>
              <a:t>E</a:t>
            </a:r>
            <a:r>
              <a:rPr lang="en-US" sz="3200" dirty="0" smtClean="0"/>
              <a:t>rror term, E, is </a:t>
            </a:r>
            <a:r>
              <a:rPr lang="en-US" sz="3200" dirty="0"/>
              <a:t>also often called a residual.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23270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Y[</a:t>
            </a:r>
            <a:r>
              <a:rPr lang="en-US" dirty="0" err="1" smtClean="0"/>
              <a:t>i</a:t>
            </a:r>
            <a:r>
              <a:rPr lang="en-US" dirty="0"/>
              <a:t>]=A*X[</a:t>
            </a:r>
            <a:r>
              <a:rPr lang="en-US" dirty="0" err="1"/>
              <a:t>i</a:t>
            </a:r>
            <a:r>
              <a:rPr lang="en-US" dirty="0"/>
              <a:t>]+B + E[</a:t>
            </a:r>
            <a:r>
              <a:rPr lang="en-US" dirty="0" err="1"/>
              <a:t>i</a:t>
            </a:r>
            <a:r>
              <a:rPr lang="en-US" dirty="0"/>
              <a:t>]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each observation, </a:t>
            </a:r>
            <a:r>
              <a:rPr lang="en-US" sz="2800" dirty="0" err="1"/>
              <a:t>i</a:t>
            </a:r>
            <a:r>
              <a:rPr lang="en-US" sz="2800" dirty="0"/>
              <a:t>, we have </a:t>
            </a:r>
            <a:r>
              <a:rPr lang="en-US" sz="2800" dirty="0" smtClean="0"/>
              <a:t>data for </a:t>
            </a:r>
            <a:r>
              <a:rPr lang="en-US" sz="2800" dirty="0"/>
              <a:t>the dependent variable Yi and </a:t>
            </a:r>
            <a:r>
              <a:rPr lang="en-US" sz="2800" dirty="0" smtClean="0"/>
              <a:t>data for </a:t>
            </a:r>
            <a:r>
              <a:rPr lang="en-US" sz="2800" dirty="0"/>
              <a:t>the independent variable, Xi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Using </a:t>
            </a:r>
            <a:r>
              <a:rPr lang="en-US" sz="2800" dirty="0"/>
              <a:t>this equation we make a </a:t>
            </a:r>
            <a:r>
              <a:rPr lang="en-US" sz="2800" dirty="0" smtClean="0"/>
              <a:t>prediction.</a:t>
            </a:r>
          </a:p>
          <a:p>
            <a:r>
              <a:rPr lang="en-US" sz="2800" dirty="0" smtClean="0"/>
              <a:t>This </a:t>
            </a:r>
            <a:r>
              <a:rPr lang="en-US" sz="2800" dirty="0"/>
              <a:t>prediction is hopefully close to the true outcome, Yi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ince </a:t>
            </a:r>
            <a:r>
              <a:rPr lang="en-US" sz="2800" dirty="0"/>
              <a:t>the coefficients have to be the same for all </a:t>
            </a:r>
            <a:r>
              <a:rPr lang="en-US" sz="2800" dirty="0" smtClean="0"/>
              <a:t>data points, </a:t>
            </a:r>
            <a:r>
              <a:rPr lang="en-US" sz="2800" dirty="0" err="1"/>
              <a:t>i</a:t>
            </a:r>
            <a:r>
              <a:rPr lang="en-US" sz="2800" dirty="0"/>
              <a:t>, we often make a small </a:t>
            </a:r>
            <a:r>
              <a:rPr lang="en-US" sz="2800" dirty="0" smtClean="0"/>
              <a:t>error, E[</a:t>
            </a:r>
            <a:r>
              <a:rPr lang="en-US" sz="2800" dirty="0" err="1" smtClean="0"/>
              <a:t>i</a:t>
            </a:r>
            <a:r>
              <a:rPr lang="en-US" sz="2800" dirty="0" smtClean="0"/>
              <a:t>]</a:t>
            </a:r>
          </a:p>
          <a:p>
            <a:r>
              <a:rPr lang="en-US" sz="2800" dirty="0" smtClean="0"/>
              <a:t>The best model (choice of A and B) has the smallest </a:t>
            </a:r>
            <a:r>
              <a:rPr lang="en-US" sz="2800" dirty="0" smtClean="0"/>
              <a:t>error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05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SSE – Sum of </a:t>
            </a:r>
            <a:r>
              <a:rPr lang="en-US" dirty="0" smtClean="0"/>
              <a:t>Squared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SSE for Average </a:t>
            </a:r>
            <a:r>
              <a:rPr lang="en-US" sz="4800" dirty="0" smtClean="0"/>
              <a:t>Line</a:t>
            </a: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10.15064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r>
              <a:rPr lang="en-US" sz="4800" dirty="0" smtClean="0"/>
              <a:t>SSE for  0.5*AGST-1.25</a:t>
            </a:r>
          </a:p>
          <a:p>
            <a:pPr marL="0" indent="0" algn="ctr">
              <a:buNone/>
            </a:pPr>
            <a:r>
              <a:rPr lang="en-US" sz="6600" dirty="0" smtClean="0">
                <a:solidFill>
                  <a:srgbClr val="92D050"/>
                </a:solidFill>
              </a:rPr>
              <a:t>6.03251</a:t>
            </a:r>
            <a:endParaRPr lang="en-US" sz="6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26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Better Measures for Regression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 Means Squared </a:t>
            </a:r>
            <a:r>
              <a:rPr lang="en-US" dirty="0" smtClean="0"/>
              <a:t>Error (RMSE):</a:t>
            </a:r>
          </a:p>
          <a:p>
            <a:pPr marL="274320" lvl="1" indent="0">
              <a:buNone/>
            </a:pPr>
            <a:r>
              <a:rPr lang="en-US" dirty="0" smtClean="0"/>
              <a:t>RMSE = SQRT(SSE/N) (N – is the total number of data points)</a:t>
            </a:r>
          </a:p>
          <a:p>
            <a:r>
              <a:rPr lang="en-US" dirty="0" smtClean="0"/>
              <a:t>R squared – R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R</a:t>
            </a:r>
            <a:r>
              <a:rPr lang="en-US" baseline="30000" dirty="0" smtClean="0"/>
              <a:t>2 </a:t>
            </a:r>
            <a:r>
              <a:rPr lang="en-US" dirty="0"/>
              <a:t>  compares the </a:t>
            </a:r>
            <a:r>
              <a:rPr lang="en-US" dirty="0" smtClean="0"/>
              <a:t>best model </a:t>
            </a:r>
            <a:r>
              <a:rPr lang="en-US" dirty="0"/>
              <a:t>to a baseline </a:t>
            </a:r>
            <a:r>
              <a:rPr lang="en-US" dirty="0" smtClean="0"/>
              <a:t>model </a:t>
            </a:r>
          </a:p>
          <a:p>
            <a:r>
              <a:rPr lang="en-US" b="1" dirty="0" smtClean="0"/>
              <a:t>Baseline model – is the </a:t>
            </a:r>
            <a:r>
              <a:rPr lang="en-US" b="1" dirty="0"/>
              <a:t>model that does </a:t>
            </a:r>
            <a:r>
              <a:rPr lang="en-US" b="1" dirty="0" smtClean="0"/>
              <a:t>not use </a:t>
            </a:r>
            <a:r>
              <a:rPr lang="en-US" b="1" dirty="0"/>
              <a:t>any </a:t>
            </a:r>
            <a:r>
              <a:rPr lang="en-US" b="1" dirty="0" smtClean="0"/>
              <a:t>variables - AVERAGE</a:t>
            </a:r>
          </a:p>
          <a:p>
            <a:r>
              <a:rPr lang="en-US" dirty="0" smtClean="0"/>
              <a:t>The </a:t>
            </a:r>
            <a:r>
              <a:rPr lang="en-US" dirty="0"/>
              <a:t>baseline model predicts the average </a:t>
            </a:r>
            <a:r>
              <a:rPr lang="en-US" dirty="0" smtClean="0"/>
              <a:t>value of </a:t>
            </a:r>
            <a:r>
              <a:rPr lang="en-US" dirty="0"/>
              <a:t>the dependent variable </a:t>
            </a:r>
            <a:r>
              <a:rPr lang="en-US" dirty="0" smtClean="0"/>
              <a:t>regardless of </a:t>
            </a:r>
            <a:r>
              <a:rPr lang="en-US" dirty="0"/>
              <a:t>the value of the independent variable.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91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sum of squared errors for the baseline </a:t>
            </a:r>
            <a:r>
              <a:rPr lang="en-US" dirty="0" smtClean="0"/>
              <a:t>model is </a:t>
            </a:r>
            <a:r>
              <a:rPr lang="en-US" dirty="0"/>
              <a:t>also known as the total sum of squares, commonly </a:t>
            </a:r>
            <a:r>
              <a:rPr lang="en-US" dirty="0" smtClean="0"/>
              <a:t>referred to </a:t>
            </a:r>
            <a:r>
              <a:rPr lang="en-US" dirty="0"/>
              <a:t>as SST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our Example: SST= 10.15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2   </a:t>
            </a:r>
            <a:r>
              <a:rPr lang="en-US" dirty="0" smtClean="0"/>
              <a:t>= 1 – SSE/ SST</a:t>
            </a:r>
          </a:p>
          <a:p>
            <a:r>
              <a:rPr lang="en-US" dirty="0" smtClean="0"/>
              <a:t>SSE&gt;=0, SST&gt;=0</a:t>
            </a:r>
          </a:p>
          <a:p>
            <a:r>
              <a:rPr lang="en-US" dirty="0" smtClean="0"/>
              <a:t>SSE&lt;=SST (Y = A*X + B, if A = 0 we get Baseline Model)</a:t>
            </a:r>
          </a:p>
          <a:p>
            <a:r>
              <a:rPr lang="en-US" dirty="0" smtClean="0"/>
              <a:t>Linear </a:t>
            </a:r>
            <a:r>
              <a:rPr lang="en-US" dirty="0"/>
              <a:t>regression model will </a:t>
            </a:r>
            <a:r>
              <a:rPr lang="en-US" dirty="0" smtClean="0"/>
              <a:t>never be </a:t>
            </a:r>
            <a:r>
              <a:rPr lang="en-US" dirty="0"/>
              <a:t>worse than the baseline model</a:t>
            </a:r>
            <a:r>
              <a:rPr lang="en-US" dirty="0" smtClean="0"/>
              <a:t>.</a:t>
            </a:r>
          </a:p>
          <a:p>
            <a:r>
              <a:rPr lang="en-US" dirty="0"/>
              <a:t>R</a:t>
            </a:r>
            <a:r>
              <a:rPr lang="en-US" baseline="30000" dirty="0"/>
              <a:t>2   </a:t>
            </a:r>
            <a:r>
              <a:rPr lang="en-US" dirty="0"/>
              <a:t>= </a:t>
            </a:r>
            <a:r>
              <a:rPr lang="en-US" dirty="0" smtClean="0"/>
              <a:t>1 – Perfect Predictive Mode</a:t>
            </a:r>
          </a:p>
          <a:p>
            <a:r>
              <a:rPr lang="en-US" dirty="0"/>
              <a:t>R</a:t>
            </a:r>
            <a:r>
              <a:rPr lang="en-US" baseline="30000" dirty="0"/>
              <a:t>2   </a:t>
            </a:r>
            <a:r>
              <a:rPr lang="en-US" dirty="0"/>
              <a:t>= </a:t>
            </a:r>
            <a:r>
              <a:rPr lang="en-US" dirty="0" smtClean="0"/>
              <a:t>0 – No Improvement over the baseline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75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</a:t>
            </a:r>
            <a:r>
              <a:rPr lang="en-US" sz="3200" baseline="300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is </a:t>
            </a:r>
            <a:r>
              <a:rPr lang="en-US" sz="3200" dirty="0" err="1" smtClean="0"/>
              <a:t>unitless</a:t>
            </a:r>
            <a:r>
              <a:rPr lang="en-US" sz="3200" dirty="0" smtClean="0"/>
              <a:t> and universally </a:t>
            </a:r>
            <a:r>
              <a:rPr lang="en-US" sz="3200" dirty="0"/>
              <a:t>interpretable between problems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However</a:t>
            </a:r>
            <a:r>
              <a:rPr lang="en-US" sz="3200" dirty="0"/>
              <a:t>, it can still be hard to compare between </a:t>
            </a:r>
            <a:r>
              <a:rPr lang="en-US" sz="3200" dirty="0" smtClean="0"/>
              <a:t>problems.</a:t>
            </a:r>
          </a:p>
          <a:p>
            <a:r>
              <a:rPr lang="en-US" sz="3200" dirty="0" smtClean="0"/>
              <a:t>Good </a:t>
            </a:r>
            <a:r>
              <a:rPr lang="en-US" sz="3200" dirty="0"/>
              <a:t>models for easy problems </a:t>
            </a:r>
            <a:r>
              <a:rPr lang="en-US" sz="3200" dirty="0" smtClean="0"/>
              <a:t>will have </a:t>
            </a:r>
            <a:r>
              <a:rPr lang="en-US" sz="3200" dirty="0"/>
              <a:t>an </a:t>
            </a:r>
            <a:r>
              <a:rPr lang="en-US" sz="3200" dirty="0" smtClean="0"/>
              <a:t>R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close </a:t>
            </a:r>
            <a:r>
              <a:rPr lang="en-US" sz="3200" dirty="0"/>
              <a:t>to 1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But </a:t>
            </a:r>
            <a:r>
              <a:rPr lang="en-US" sz="3200" dirty="0"/>
              <a:t>good models for hard </a:t>
            </a:r>
            <a:r>
              <a:rPr lang="en-US" sz="3200" dirty="0" smtClean="0"/>
              <a:t>problems can </a:t>
            </a:r>
            <a:r>
              <a:rPr lang="en-US" sz="3200" dirty="0"/>
              <a:t>still have an R</a:t>
            </a:r>
            <a:r>
              <a:rPr lang="en-US" sz="3200" baseline="300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close to zero.</a:t>
            </a:r>
          </a:p>
        </p:txBody>
      </p:sp>
    </p:spTree>
    <p:extLst>
      <p:ext uri="{BB962C8B-B14F-4D97-AF65-F5344CB8AC3E}">
        <p14:creationId xmlns:p14="http://schemas.microsoft.com/office/powerpoint/2010/main" val="1153144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Model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line that gives the minimum sum of squared </a:t>
            </a:r>
            <a:r>
              <a:rPr lang="en-US" sz="2800" dirty="0" smtClean="0"/>
              <a:t>errors is the </a:t>
            </a:r>
            <a:r>
              <a:rPr lang="en-US" sz="2800" dirty="0"/>
              <a:t>line that </a:t>
            </a:r>
            <a:r>
              <a:rPr lang="en-US" sz="2800" dirty="0" smtClean="0"/>
              <a:t>regression </a:t>
            </a:r>
            <a:r>
              <a:rPr lang="en-US" sz="2800" dirty="0"/>
              <a:t>model will find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Formula for the Linear Regression Model:</a:t>
            </a:r>
          </a:p>
          <a:p>
            <a:r>
              <a:rPr lang="en-US" sz="2800" dirty="0" smtClean="0"/>
              <a:t>Y = 0.63509*AGST-3.4178</a:t>
            </a:r>
          </a:p>
          <a:p>
            <a:r>
              <a:rPr lang="en-US" sz="2800" dirty="0"/>
              <a:t>R</a:t>
            </a:r>
            <a:r>
              <a:rPr lang="en-US" sz="2800" baseline="30000" dirty="0"/>
              <a:t>2   </a:t>
            </a:r>
            <a:r>
              <a:rPr lang="en-US" sz="2800" dirty="0"/>
              <a:t>= </a:t>
            </a:r>
            <a:r>
              <a:rPr lang="en-US" sz="2800" dirty="0" smtClean="0"/>
              <a:t>0.43502</a:t>
            </a:r>
          </a:p>
          <a:p>
            <a:r>
              <a:rPr lang="en-US" sz="2800" dirty="0" smtClean="0"/>
              <a:t>SSE = 5.73488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140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Quality of Wine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Linear Regression is simple and powerful method to analyze data and make predictions</a:t>
            </a:r>
          </a:p>
          <a:p>
            <a:r>
              <a:rPr lang="en-US" sz="2800" dirty="0" smtClean="0"/>
              <a:t>Bordeaux is a region in France popular for producing wine</a:t>
            </a:r>
          </a:p>
          <a:p>
            <a:r>
              <a:rPr lang="en-US" sz="2800" dirty="0" smtClean="0"/>
              <a:t>There are differences in price and quality from year to year that are sometimes very significant </a:t>
            </a:r>
          </a:p>
          <a:p>
            <a:r>
              <a:rPr lang="en-US" sz="2800" dirty="0" smtClean="0"/>
              <a:t>Bordeaux wines are widely believed to taste better when they are older. </a:t>
            </a:r>
            <a:endParaRPr lang="en-US" sz="2800" dirty="0"/>
          </a:p>
          <a:p>
            <a:r>
              <a:rPr lang="en-US" sz="2800" dirty="0" smtClean="0"/>
              <a:t>There is an incentive to store young wines until they are mature</a:t>
            </a:r>
          </a:p>
        </p:txBody>
      </p:sp>
    </p:spTree>
    <p:extLst>
      <p:ext uri="{BB962C8B-B14F-4D97-AF65-F5344CB8AC3E}">
        <p14:creationId xmlns:p14="http://schemas.microsoft.com/office/powerpoint/2010/main" val="84352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Quality of 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issue: it is hard to determine the quality of the wine when it is so young just by tasting it, since the taste will change significantly by the time it will be consumed</a:t>
            </a:r>
          </a:p>
          <a:p>
            <a:r>
              <a:rPr lang="en-US" dirty="0" smtClean="0"/>
              <a:t>Wine testers and experts taste the wine and then predict which ones will be the best one latest</a:t>
            </a:r>
          </a:p>
          <a:p>
            <a:r>
              <a:rPr lang="en-US" dirty="0" smtClean="0"/>
              <a:t>Question: can we model this process and make stronger predictions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2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Quality of 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On March 4, 1990, the New York </a:t>
            </a:r>
            <a:r>
              <a:rPr lang="en-US" sz="2800" dirty="0" smtClean="0"/>
              <a:t>Times announced </a:t>
            </a:r>
            <a:r>
              <a:rPr lang="en-US" sz="2800" dirty="0"/>
              <a:t>that Princeton </a:t>
            </a:r>
            <a:r>
              <a:rPr lang="en-US" sz="2800" dirty="0" smtClean="0"/>
              <a:t>Professor of Economics </a:t>
            </a:r>
            <a:r>
              <a:rPr lang="en-US" sz="2800" dirty="0" err="1" smtClean="0"/>
              <a:t>Orley</a:t>
            </a:r>
            <a:r>
              <a:rPr lang="en-US" sz="2800" dirty="0" smtClean="0"/>
              <a:t> </a:t>
            </a:r>
            <a:r>
              <a:rPr lang="en-US" sz="2800" dirty="0" err="1" smtClean="0"/>
              <a:t>Ashenfelter</a:t>
            </a:r>
            <a:r>
              <a:rPr lang="en-US" sz="2800" dirty="0" smtClean="0"/>
              <a:t> </a:t>
            </a:r>
            <a:r>
              <a:rPr lang="en-US" sz="2800" dirty="0"/>
              <a:t>can predict the quality of Bordeaux </a:t>
            </a:r>
            <a:r>
              <a:rPr lang="en-US" sz="2800" dirty="0" smtClean="0"/>
              <a:t>wine without </a:t>
            </a:r>
            <a:r>
              <a:rPr lang="en-US" sz="2800" dirty="0"/>
              <a:t>tasting a single drop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Ashenfelter's</a:t>
            </a:r>
            <a:r>
              <a:rPr lang="en-US" sz="2800" dirty="0" smtClean="0"/>
              <a:t> </a:t>
            </a:r>
            <a:r>
              <a:rPr lang="en-US" sz="2800" dirty="0"/>
              <a:t>predictions have </a:t>
            </a:r>
            <a:r>
              <a:rPr lang="en-US" sz="2800" dirty="0" smtClean="0"/>
              <a:t>nothing to </a:t>
            </a:r>
            <a:r>
              <a:rPr lang="en-US" sz="2800" dirty="0"/>
              <a:t>do with assessing the aroma of the </a:t>
            </a:r>
            <a:r>
              <a:rPr lang="en-US" sz="2800" dirty="0" smtClean="0"/>
              <a:t>wine. </a:t>
            </a:r>
          </a:p>
          <a:p>
            <a:r>
              <a:rPr lang="en-US" sz="2800" dirty="0"/>
              <a:t>They are the results of a mathematical model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Ashenfelter</a:t>
            </a:r>
            <a:r>
              <a:rPr lang="en-US" sz="2800" dirty="0" smtClean="0"/>
              <a:t> </a:t>
            </a:r>
            <a:r>
              <a:rPr lang="en-US" sz="2800" dirty="0"/>
              <a:t>used a method called linear regression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59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methods predicts an outcome variable or dependent variable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t </a:t>
            </a:r>
            <a:r>
              <a:rPr lang="en-US" sz="2800" dirty="0"/>
              <a:t>uses a set </a:t>
            </a:r>
            <a:r>
              <a:rPr lang="en-US" sz="2800" dirty="0" smtClean="0"/>
              <a:t>independent </a:t>
            </a:r>
            <a:r>
              <a:rPr lang="en-US" sz="2800" dirty="0"/>
              <a:t>variables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D</a:t>
            </a:r>
            <a:r>
              <a:rPr lang="en-US" sz="2800" dirty="0" smtClean="0"/>
              <a:t>ependent variable: a </a:t>
            </a:r>
            <a:r>
              <a:rPr lang="en-US" sz="2800" dirty="0"/>
              <a:t>typical price in 1990-1991 for Bordeaux </a:t>
            </a:r>
            <a:r>
              <a:rPr lang="en-US" sz="2800" dirty="0" smtClean="0"/>
              <a:t>wine in </a:t>
            </a:r>
            <a:r>
              <a:rPr lang="en-US" sz="2800" dirty="0"/>
              <a:t>an auction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This </a:t>
            </a:r>
            <a:r>
              <a:rPr lang="en-US" sz="2800" dirty="0"/>
              <a:t>approximates </a:t>
            </a:r>
            <a:r>
              <a:rPr lang="en-US" sz="2800" dirty="0" smtClean="0"/>
              <a:t>quality.</a:t>
            </a:r>
          </a:p>
          <a:p>
            <a:r>
              <a:rPr lang="en-US" sz="2800" dirty="0" smtClean="0"/>
              <a:t>independent variables: age </a:t>
            </a:r>
            <a:r>
              <a:rPr lang="en-US" sz="2800" dirty="0"/>
              <a:t>of the wine-- so the older wines are more expensive--and weather-related </a:t>
            </a:r>
            <a:r>
              <a:rPr lang="en-US" sz="2800" dirty="0" smtClean="0"/>
              <a:t>information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137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Four </a:t>
            </a:r>
            <a:r>
              <a:rPr lang="en-US" sz="4000" dirty="0"/>
              <a:t>independent </a:t>
            </a:r>
            <a:r>
              <a:rPr lang="en-US" sz="4000" dirty="0" smtClean="0"/>
              <a:t>variables:</a:t>
            </a:r>
          </a:p>
          <a:p>
            <a:pPr lvl="1"/>
            <a:r>
              <a:rPr lang="en-US" sz="4000" dirty="0"/>
              <a:t>T</a:t>
            </a:r>
            <a:r>
              <a:rPr lang="en-US" sz="4000" dirty="0" smtClean="0"/>
              <a:t>he </a:t>
            </a:r>
            <a:r>
              <a:rPr lang="en-US" sz="4000" dirty="0"/>
              <a:t>age of the </a:t>
            </a:r>
            <a:r>
              <a:rPr lang="en-US" sz="4000" dirty="0" smtClean="0"/>
              <a:t>wine</a:t>
            </a:r>
          </a:p>
          <a:p>
            <a:pPr lvl="1"/>
            <a:r>
              <a:rPr lang="en-US" sz="4000" dirty="0"/>
              <a:t>T</a:t>
            </a:r>
            <a:r>
              <a:rPr lang="en-US" sz="4000" dirty="0" smtClean="0"/>
              <a:t>he </a:t>
            </a:r>
            <a:r>
              <a:rPr lang="en-US" sz="4000" dirty="0"/>
              <a:t>average growing season </a:t>
            </a:r>
            <a:r>
              <a:rPr lang="en-US" sz="4000" dirty="0" smtClean="0"/>
              <a:t>temperature</a:t>
            </a:r>
          </a:p>
          <a:p>
            <a:pPr lvl="1"/>
            <a:r>
              <a:rPr lang="en-US" sz="4000" dirty="0"/>
              <a:t>T</a:t>
            </a:r>
            <a:r>
              <a:rPr lang="en-US" sz="4000" dirty="0" smtClean="0"/>
              <a:t>he </a:t>
            </a:r>
            <a:r>
              <a:rPr lang="en-US" sz="4000" dirty="0"/>
              <a:t>harvest </a:t>
            </a:r>
            <a:r>
              <a:rPr lang="en-US" sz="4000" dirty="0" smtClean="0"/>
              <a:t>rain</a:t>
            </a:r>
          </a:p>
          <a:p>
            <a:pPr lvl="1"/>
            <a:r>
              <a:rPr lang="en-US" sz="4000" dirty="0" smtClean="0"/>
              <a:t>The winter rain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6005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Wine – 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Professor </a:t>
            </a:r>
            <a:r>
              <a:rPr lang="en-US" sz="3200" dirty="0" err="1"/>
              <a:t>Ashenfelter</a:t>
            </a:r>
            <a:r>
              <a:rPr lang="en-US" sz="3200" dirty="0"/>
              <a:t> believed that his </a:t>
            </a:r>
            <a:r>
              <a:rPr lang="en-US" sz="3200" dirty="0" smtClean="0"/>
              <a:t>predictions are </a:t>
            </a:r>
            <a:r>
              <a:rPr lang="en-US" sz="3200" dirty="0"/>
              <a:t>more accurate than those of the </a:t>
            </a:r>
            <a:r>
              <a:rPr lang="en-US" sz="3200" dirty="0" smtClean="0"/>
              <a:t>world's most </a:t>
            </a:r>
            <a:r>
              <a:rPr lang="en-US" sz="3200" dirty="0"/>
              <a:t>influential wine </a:t>
            </a:r>
            <a:r>
              <a:rPr lang="en-US" sz="3200" dirty="0" smtClean="0"/>
              <a:t>critic, Robert </a:t>
            </a:r>
            <a:r>
              <a:rPr lang="en-US" sz="3200" dirty="0"/>
              <a:t>Parker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Robert M. Parker Jr., generally regarded as the most influential wine critic in America, calls Professor </a:t>
            </a:r>
            <a:r>
              <a:rPr lang="en-US" sz="3200" dirty="0" err="1"/>
              <a:t>Ashenfelter's</a:t>
            </a:r>
            <a:r>
              <a:rPr lang="en-US" sz="3200" dirty="0"/>
              <a:t> research ''ludicrous and absurd.'' </a:t>
            </a:r>
          </a:p>
        </p:txBody>
      </p:sp>
    </p:spTree>
    <p:extLst>
      <p:ext uri="{BB962C8B-B14F-4D97-AF65-F5344CB8AC3E}">
        <p14:creationId xmlns:p14="http://schemas.microsoft.com/office/powerpoint/2010/main" val="21381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Quality of </a:t>
            </a:r>
            <a:r>
              <a:rPr lang="en-US" dirty="0" smtClean="0"/>
              <a:t>Wine -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hlinkClick r:id="rId2"/>
              </a:rPr>
              <a:t>http</a:t>
            </a:r>
            <a:r>
              <a:rPr lang="en-US" sz="3200" dirty="0">
                <a:hlinkClick r:id="rId2"/>
              </a:rPr>
              <a:t>://</a:t>
            </a:r>
            <a:r>
              <a:rPr lang="en-US" sz="3200" dirty="0" smtClean="0">
                <a:hlinkClick r:id="rId2"/>
              </a:rPr>
              <a:t>www.wine-economics.org/workingpapers/AAWE_WP04.pdf</a:t>
            </a:r>
            <a:endParaRPr lang="en-US" sz="3200" dirty="0" smtClean="0"/>
          </a:p>
          <a:p>
            <a:r>
              <a:rPr lang="en-US" sz="3200" dirty="0">
                <a:hlinkClick r:id="rId3"/>
              </a:rPr>
              <a:t>http://www.wine-economics.org</a:t>
            </a:r>
            <a:r>
              <a:rPr lang="en-US" sz="3200" dirty="0" smtClean="0">
                <a:hlinkClick r:id="rId3"/>
              </a:rPr>
              <a:t>/</a:t>
            </a:r>
            <a:endParaRPr lang="en-US" sz="3200" dirty="0" smtClean="0"/>
          </a:p>
          <a:p>
            <a:r>
              <a:rPr lang="en-US" sz="3200" dirty="0">
                <a:hlinkClick r:id="rId4"/>
              </a:rPr>
              <a:t>http://</a:t>
            </a:r>
            <a:r>
              <a:rPr lang="en-US" sz="3200" dirty="0" smtClean="0">
                <a:hlinkClick r:id="rId4"/>
              </a:rPr>
              <a:t>www.nytimes.com/1990/03/04/us/wine-equation-puts-some-noses-out-of-joint.html</a:t>
            </a: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6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One-Variable 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method uses </a:t>
            </a:r>
            <a:r>
              <a:rPr lang="en-US" dirty="0"/>
              <a:t>one independent variable to </a:t>
            </a:r>
            <a:r>
              <a:rPr lang="en-US" dirty="0" smtClean="0"/>
              <a:t>predict the </a:t>
            </a:r>
            <a:r>
              <a:rPr lang="en-US" dirty="0"/>
              <a:t>dependent </a:t>
            </a:r>
            <a:r>
              <a:rPr lang="en-US" dirty="0" smtClean="0"/>
              <a:t>variable</a:t>
            </a:r>
          </a:p>
          <a:p>
            <a:r>
              <a:rPr lang="en-US" dirty="0" smtClean="0"/>
              <a:t>Independent variable: average </a:t>
            </a:r>
            <a:r>
              <a:rPr lang="en-US" dirty="0"/>
              <a:t>growing season </a:t>
            </a:r>
            <a:r>
              <a:rPr lang="en-US" dirty="0" smtClean="0"/>
              <a:t>temperature (AGST)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dependent variable, wine price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goal of linear regression is to create a predictive </a:t>
            </a:r>
            <a:r>
              <a:rPr lang="en-US" dirty="0" smtClean="0"/>
              <a:t>line through </a:t>
            </a:r>
            <a:r>
              <a:rPr lang="en-US" dirty="0"/>
              <a:t>the data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</a:t>
            </a:r>
            <a:r>
              <a:rPr lang="en-US" dirty="0"/>
              <a:t>are many different lines </a:t>
            </a:r>
            <a:r>
              <a:rPr lang="en-US" dirty="0" smtClean="0"/>
              <a:t>that could </a:t>
            </a:r>
            <a:r>
              <a:rPr lang="en-US" dirty="0"/>
              <a:t>be drawn to predict wine price using </a:t>
            </a:r>
            <a:r>
              <a:rPr lang="en-US" dirty="0" smtClean="0"/>
              <a:t>average growing </a:t>
            </a:r>
            <a:r>
              <a:rPr lang="en-US" dirty="0"/>
              <a:t>season </a:t>
            </a:r>
            <a:r>
              <a:rPr lang="en-US" dirty="0" smtClean="0"/>
              <a:t>temperature</a:t>
            </a:r>
          </a:p>
        </p:txBody>
      </p:sp>
    </p:spTree>
    <p:extLst>
      <p:ext uri="{BB962C8B-B14F-4D97-AF65-F5344CB8AC3E}">
        <p14:creationId xmlns:p14="http://schemas.microsoft.com/office/powerpoint/2010/main" val="3411620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1102</TotalTime>
  <Words>882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CSCI 200 Data Mining</vt:lpstr>
      <vt:lpstr>Predicting Quality of Wine</vt:lpstr>
      <vt:lpstr>Predicting Quality of Wine</vt:lpstr>
      <vt:lpstr>Predicting Quality of Wine</vt:lpstr>
      <vt:lpstr>Linear Regression</vt:lpstr>
      <vt:lpstr>Linear Regression</vt:lpstr>
      <vt:lpstr>Quality of Wine – Linear Regression</vt:lpstr>
      <vt:lpstr>Predicting Quality of Wine - Links</vt:lpstr>
      <vt:lpstr>One-Variable Linear Regression</vt:lpstr>
      <vt:lpstr>Simple Prediction - Average</vt:lpstr>
      <vt:lpstr>Better Prediction</vt:lpstr>
      <vt:lpstr>General Equation</vt:lpstr>
      <vt:lpstr> Y[i]=A*X[i]+B + E[i]  </vt:lpstr>
      <vt:lpstr>SSE – Sum of Squared Errors</vt:lpstr>
      <vt:lpstr>Better Measures for Regression Quality</vt:lpstr>
      <vt:lpstr> R2 </vt:lpstr>
      <vt:lpstr>R2</vt:lpstr>
      <vt:lpstr>Regression Model Result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tempadmin</dc:creator>
  <cp:lastModifiedBy>tempadmin</cp:lastModifiedBy>
  <cp:revision>53</cp:revision>
  <dcterms:created xsi:type="dcterms:W3CDTF">2015-11-02T00:44:24Z</dcterms:created>
  <dcterms:modified xsi:type="dcterms:W3CDTF">2015-11-04T01:43:23Z</dcterms:modified>
</cp:coreProperties>
</file>